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49.xml" ContentType="application/vnd.openxmlformats-officedocument.presentationml.tags+xml"/>
  <Override PartName="/ppt/tags/tag58.xml" ContentType="application/vnd.openxmlformats-officedocument.presentationml.tags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tags/tag47.xml" ContentType="application/vnd.openxmlformats-officedocument.presentationml.tags+xml"/>
  <Override PartName="/ppt/tags/tag56.xml" ContentType="application/vnd.openxmlformats-officedocument.presentationml.tag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ppt/tags/tag54.xml" ContentType="application/vnd.openxmlformats-officedocument.presentationml.tags+xml"/>
  <Override PartName="/ppt/tags/tag63.xml" ContentType="application/vnd.openxmlformats-officedocument.presentationml.tags+xml"/>
  <Override PartName="/ppt/tags/tag65.xml" ContentType="application/vnd.openxmlformats-officedocument.presentationml.tags+xml"/>
  <Override PartName="/docProps/custom.xml" ContentType="application/vnd.openxmlformats-officedocument.custom-propertie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52.xml" ContentType="application/vnd.openxmlformats-officedocument.presentationml.tags+xml"/>
  <Override PartName="/ppt/tags/tag6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tags/tag59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docProps/app.xml" ContentType="application/vnd.openxmlformats-officedocument.extended-properties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397" r:id="rId2"/>
    <p:sldId id="425" r:id="rId3"/>
    <p:sldId id="426" r:id="rId4"/>
    <p:sldId id="427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6FD90"/>
    <a:srgbClr val="F2FC7E"/>
    <a:srgbClr val="EAFB5A"/>
    <a:srgbClr val="FAFED9"/>
    <a:srgbClr val="015F8E"/>
    <a:srgbClr val="BCE2F5"/>
    <a:srgbClr val="00A1E9"/>
    <a:srgbClr val="DCDCDC"/>
    <a:srgbClr val="F0F0F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534" y="-96"/>
      </p:cViewPr>
      <p:guideLst>
        <p:guide orient="horz" pos="2152"/>
        <p:guide pos="37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2021/7/31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6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1.xml"/><Relationship Id="rId4" Type="http://schemas.openxmlformats.org/officeDocument/2006/relationships/tags" Target="../tags/tag60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2021/7/31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2021/7/31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2021/7/31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2021/7/31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2021/7/31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2021/7/31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2021/7/31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2021/7/31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2021/7/31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2021/7/31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2021/7/31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2021/7/31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1365" cy="127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35" y="6829425"/>
            <a:ext cx="12191365" cy="127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34315" y="307975"/>
            <a:ext cx="2364740" cy="632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3200">
                <a:sym typeface="+mn-ea"/>
              </a:rPr>
              <a:t>鸿鹄反光标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031875" y="4844415"/>
            <a:ext cx="55899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/>
              <a:t>定制专属一中鸿鹄反光标</a:t>
            </a:r>
            <a:endParaRPr lang="zh-CN" altLang="en-US" sz="1000"/>
          </a:p>
        </p:txBody>
      </p:sp>
      <p:pic>
        <p:nvPicPr>
          <p:cNvPr id="24" name="图片 23" descr="鸿鹄0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8305" y="1663700"/>
            <a:ext cx="4327525" cy="2496820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1434465" y="4671695"/>
            <a:ext cx="4958715" cy="7137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右箭头 29"/>
          <p:cNvSpPr/>
          <p:nvPr/>
        </p:nvSpPr>
        <p:spPr>
          <a:xfrm>
            <a:off x="6210935" y="3056890"/>
            <a:ext cx="1154430" cy="447675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46720" y="4671695"/>
            <a:ext cx="1260475" cy="126047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359265" y="4671060"/>
            <a:ext cx="1238250" cy="123825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392572" y="5661025"/>
            <a:ext cx="5268287" cy="7386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400" b="1" dirty="0">
                <a:sym typeface="+mn-ea"/>
              </a:rPr>
              <a:t>反光标</a:t>
            </a:r>
            <a:r>
              <a:rPr lang="zh-CN" altLang="en-US" sz="1400" dirty="0">
                <a:sym typeface="+mn-ea"/>
              </a:rPr>
              <a:t>：特制鸿鹄反光标识，pvc材质反光标识全新AL反光涂层科技。</a:t>
            </a:r>
            <a:endParaRPr lang="zh-CN" altLang="en-US" sz="1400" dirty="0"/>
          </a:p>
          <a:p>
            <a:pPr algn="l"/>
            <a:r>
              <a:rPr lang="zh-CN" altLang="en-US" sz="1400" b="1" dirty="0">
                <a:sym typeface="+mn-ea"/>
              </a:rPr>
              <a:t>运用位置</a:t>
            </a:r>
            <a:r>
              <a:rPr lang="zh-CN" altLang="en-US" sz="1400" dirty="0">
                <a:sym typeface="+mn-ea"/>
              </a:rPr>
              <a:t>：</a:t>
            </a:r>
            <a:r>
              <a:rPr lang="en-US" altLang="zh-CN" sz="1400" dirty="0">
                <a:sym typeface="+mn-ea"/>
              </a:rPr>
              <a:t>T</a:t>
            </a:r>
            <a:r>
              <a:rPr lang="zh-CN" altLang="en-US" sz="1400" dirty="0">
                <a:sym typeface="+mn-ea"/>
              </a:rPr>
              <a:t>恤后领中</a:t>
            </a:r>
            <a:r>
              <a:rPr lang="zh-CN" altLang="en-US" sz="1400" dirty="0" smtClean="0">
                <a:sym typeface="+mn-ea"/>
              </a:rPr>
              <a:t>、</a:t>
            </a:r>
            <a:r>
              <a:rPr lang="zh-CN" altLang="en-US" sz="1400" dirty="0" smtClean="0">
                <a:sym typeface="+mn-ea"/>
              </a:rPr>
              <a:t>春</a:t>
            </a:r>
            <a:r>
              <a:rPr lang="zh-CN" altLang="en-US" sz="1400" dirty="0" smtClean="0">
                <a:sym typeface="+mn-ea"/>
              </a:rPr>
              <a:t>秋装外套后</a:t>
            </a:r>
            <a:r>
              <a:rPr lang="zh-CN" altLang="en-US" sz="1400" dirty="0">
                <a:sym typeface="+mn-ea"/>
              </a:rPr>
              <a:t>中下摆、裤子左侧口袋下。</a:t>
            </a:r>
            <a:endParaRPr lang="zh-CN" altLang="en-US" sz="1400" dirty="0"/>
          </a:p>
        </p:txBody>
      </p:sp>
      <p:sp>
        <p:nvSpPr>
          <p:cNvPr id="3" name="矩形 2"/>
          <p:cNvSpPr/>
          <p:nvPr/>
        </p:nvSpPr>
        <p:spPr>
          <a:xfrm>
            <a:off x="1434465" y="5684520"/>
            <a:ext cx="4958715" cy="7137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62925" y="2670175"/>
            <a:ext cx="2434590" cy="13658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62925" y="1081405"/>
            <a:ext cx="2435225" cy="13684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1365" cy="127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35" y="6829425"/>
            <a:ext cx="12191365" cy="127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07315" y="38100"/>
            <a:ext cx="3534410" cy="1189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2400" b="1"/>
              <a:t>DESIGN INSTRUCTION</a:t>
            </a:r>
            <a:r>
              <a:rPr lang="zh-CN" altLang="en-US" sz="3200" b="1"/>
              <a:t/>
            </a:r>
            <a:br>
              <a:rPr lang="zh-CN" altLang="en-US" sz="3200" b="1"/>
            </a:br>
            <a:r>
              <a:rPr lang="zh-CN" altLang="en-US"/>
              <a:t>校服穿着效果图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255905" y="793750"/>
            <a:ext cx="1041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4118610" y="368300"/>
            <a:ext cx="760285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/>
              <a:t>T H E</a:t>
            </a:r>
            <a:r>
              <a:rPr lang="en-US" altLang="zh-CN" sz="1000"/>
              <a:t>                                      </a:t>
            </a:r>
            <a:r>
              <a:rPr lang="zh-CN" altLang="en-US" sz="1000"/>
              <a:t> S C H O O L</a:t>
            </a:r>
            <a:r>
              <a:rPr lang="en-US" altLang="zh-CN" sz="1000"/>
              <a:t>         </a:t>
            </a:r>
            <a:r>
              <a:rPr lang="zh-CN" altLang="en-US" sz="1000"/>
              <a:t> </a:t>
            </a:r>
            <a:r>
              <a:rPr lang="en-US" altLang="zh-CN" sz="1000"/>
              <a:t>                                  </a:t>
            </a:r>
            <a:r>
              <a:rPr lang="zh-CN" altLang="en-US" sz="1000"/>
              <a:t>U N I F O R M</a:t>
            </a:r>
            <a:r>
              <a:rPr lang="en-US" altLang="zh-CN" sz="1000"/>
              <a:t>                                     </a:t>
            </a:r>
            <a:r>
              <a:rPr lang="zh-CN" altLang="en-US" sz="1000"/>
              <a:t> D E S I G N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2085975" y="1552575"/>
            <a:ext cx="7590155" cy="4315460"/>
          </a:xfrm>
          <a:prstGeom prst="roundRect">
            <a:avLst/>
          </a:prstGeom>
          <a:noFill/>
          <a:ln>
            <a:solidFill>
              <a:schemeClr val="tx2">
                <a:lumMod val="90000"/>
                <a:lumOff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107315" y="1600200"/>
            <a:ext cx="254000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/>
              <a:t>夏季校服细节区分</a:t>
            </a:r>
          </a:p>
        </p:txBody>
      </p:sp>
      <p:sp>
        <p:nvSpPr>
          <p:cNvPr id="18" name="矩形 17"/>
          <p:cNvSpPr/>
          <p:nvPr/>
        </p:nvSpPr>
        <p:spPr>
          <a:xfrm>
            <a:off x="72390" y="1851025"/>
            <a:ext cx="1681480" cy="76200"/>
          </a:xfrm>
          <a:prstGeom prst="rect">
            <a:avLst/>
          </a:prstGeom>
          <a:gradFill>
            <a:gsLst>
              <a:gs pos="700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0000">
                <a:schemeClr val="accent4"/>
              </a:gs>
              <a:gs pos="100000">
                <a:schemeClr val="accent5"/>
              </a:gs>
            </a:gsLst>
            <a:lin ang="60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72390" y="2796540"/>
            <a:ext cx="1920240" cy="243840"/>
          </a:xfrm>
          <a:prstGeom prst="roundRect">
            <a:avLst/>
          </a:prstGeom>
          <a:gradFill>
            <a:gsLst>
              <a:gs pos="200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45000">
                <a:schemeClr val="accent4">
                  <a:alpha val="92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42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107315" y="2787015"/>
            <a:ext cx="171704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/>
                </a:solidFill>
              </a:rPr>
              <a:t>根据色彩运用区分年级</a:t>
            </a:r>
          </a:p>
        </p:txBody>
      </p:sp>
      <p:pic>
        <p:nvPicPr>
          <p:cNvPr id="24" name="图片 23" descr="色彩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9865" y="3583305"/>
            <a:ext cx="1684655" cy="219583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89865" y="3294380"/>
            <a:ext cx="80518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/>
              <a:t>高一年级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89865" y="4168775"/>
            <a:ext cx="92011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/>
              <a:t>高二年级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89865" y="5043170"/>
            <a:ext cx="92011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/>
              <a:t>高三年级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25120" y="6473190"/>
            <a:ext cx="1136523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/>
              <a:t>T H E</a:t>
            </a:r>
            <a:r>
              <a:rPr lang="en-US" altLang="zh-CN" sz="1000"/>
              <a:t>                                                                 </a:t>
            </a:r>
            <a:r>
              <a:rPr lang="zh-CN" altLang="en-US" sz="1000"/>
              <a:t> S C H O O L</a:t>
            </a:r>
            <a:r>
              <a:rPr lang="en-US" altLang="zh-CN" sz="1000"/>
              <a:t>         </a:t>
            </a:r>
            <a:r>
              <a:rPr lang="zh-CN" altLang="en-US" sz="1000"/>
              <a:t> </a:t>
            </a:r>
            <a:r>
              <a:rPr lang="en-US" altLang="zh-CN" sz="1000"/>
              <a:t>                                                                </a:t>
            </a:r>
            <a:r>
              <a:rPr lang="zh-CN" altLang="en-US" sz="1000"/>
              <a:t>U N I F O R M</a:t>
            </a:r>
            <a:r>
              <a:rPr lang="en-US" altLang="zh-CN" sz="1000"/>
              <a:t>                                                                              </a:t>
            </a:r>
            <a:r>
              <a:rPr lang="zh-CN" altLang="en-US" sz="1000"/>
              <a:t> D E S I G N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9797415" y="982345"/>
            <a:ext cx="254000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/>
              <a:t>秋冬季校服细节区分</a:t>
            </a:r>
          </a:p>
        </p:txBody>
      </p:sp>
      <p:sp>
        <p:nvSpPr>
          <p:cNvPr id="32" name="矩形 31"/>
          <p:cNvSpPr/>
          <p:nvPr/>
        </p:nvSpPr>
        <p:spPr>
          <a:xfrm>
            <a:off x="9762490" y="1233170"/>
            <a:ext cx="1681480" cy="76200"/>
          </a:xfrm>
          <a:prstGeom prst="rect">
            <a:avLst/>
          </a:prstGeom>
          <a:gradFill>
            <a:gsLst>
              <a:gs pos="700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0000">
                <a:schemeClr val="accent4"/>
              </a:gs>
              <a:gs pos="100000">
                <a:schemeClr val="accent5"/>
              </a:gs>
            </a:gsLst>
            <a:lin ang="60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" name="图片 33" descr="颜色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62820" y="3045460"/>
            <a:ext cx="1682115" cy="2200910"/>
          </a:xfrm>
          <a:prstGeom prst="rect">
            <a:avLst/>
          </a:prstGeom>
        </p:spPr>
      </p:pic>
      <p:sp>
        <p:nvSpPr>
          <p:cNvPr id="35" name="圆角矩形 34"/>
          <p:cNvSpPr/>
          <p:nvPr/>
        </p:nvSpPr>
        <p:spPr>
          <a:xfrm>
            <a:off x="9770110" y="2453640"/>
            <a:ext cx="1920240" cy="243840"/>
          </a:xfrm>
          <a:prstGeom prst="roundRect">
            <a:avLst/>
          </a:prstGeom>
          <a:gradFill>
            <a:gsLst>
              <a:gs pos="200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45000">
                <a:schemeClr val="accent4">
                  <a:alpha val="92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42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9797415" y="2439670"/>
            <a:ext cx="171704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/>
                </a:solidFill>
              </a:rPr>
              <a:t>根据色彩运用区分年级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9888220" y="2798445"/>
            <a:ext cx="87185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/>
              <a:t>高一年级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9888220" y="3672840"/>
            <a:ext cx="87185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/>
              <a:t>高二年级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9888220" y="4547235"/>
            <a:ext cx="89979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/>
              <a:t>高三年级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93925" y="2259330"/>
            <a:ext cx="7373620" cy="29013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/>
          <a:srcRect l="67064" r="16201"/>
          <a:stretch>
            <a:fillRect/>
          </a:stretch>
        </p:blipFill>
        <p:spPr>
          <a:xfrm>
            <a:off x="1372870" y="2009140"/>
            <a:ext cx="685800" cy="7296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/>
          <a:srcRect l="33327" r="50463"/>
          <a:stretch>
            <a:fillRect/>
          </a:stretch>
        </p:blipFill>
        <p:spPr>
          <a:xfrm>
            <a:off x="721995" y="2009140"/>
            <a:ext cx="664210" cy="729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/>
          <a:srcRect r="84209"/>
          <a:stretch>
            <a:fillRect/>
          </a:stretch>
        </p:blipFill>
        <p:spPr>
          <a:xfrm>
            <a:off x="55880" y="2009140"/>
            <a:ext cx="647065" cy="729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/>
          <a:srcRect l="67232" r="16218"/>
          <a:stretch>
            <a:fillRect/>
          </a:stretch>
        </p:blipFill>
        <p:spPr>
          <a:xfrm>
            <a:off x="11071860" y="1534160"/>
            <a:ext cx="618490" cy="70929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print"/>
          <a:srcRect l="33118" r="50185"/>
          <a:stretch>
            <a:fillRect/>
          </a:stretch>
        </p:blipFill>
        <p:spPr>
          <a:xfrm>
            <a:off x="9676130" y="1534160"/>
            <a:ext cx="624205" cy="70929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print"/>
          <a:srcRect r="84004"/>
          <a:stretch>
            <a:fillRect/>
          </a:stretch>
        </p:blipFill>
        <p:spPr>
          <a:xfrm>
            <a:off x="10395585" y="1524635"/>
            <a:ext cx="598170" cy="70929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17"/>
          <p:cNvSpPr/>
          <p:nvPr/>
        </p:nvSpPr>
        <p:spPr>
          <a:xfrm>
            <a:off x="6888480" y="4302125"/>
            <a:ext cx="4514850" cy="1003300"/>
          </a:xfrm>
          <a:prstGeom prst="roundRect">
            <a:avLst/>
          </a:prstGeom>
          <a:gradFill>
            <a:gsLst>
              <a:gs pos="2000">
                <a:schemeClr val="accent1">
                  <a:lumMod val="5000"/>
                  <a:lumOff val="95000"/>
                  <a:alpha val="56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88000">
                <a:schemeClr val="accent4">
                  <a:lumMod val="40000"/>
                  <a:lumOff val="60000"/>
                </a:schemeClr>
              </a:gs>
            </a:gsLst>
            <a:lin ang="142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圆角矩形 34"/>
          <p:cNvSpPr/>
          <p:nvPr/>
        </p:nvSpPr>
        <p:spPr>
          <a:xfrm>
            <a:off x="6888480" y="2946400"/>
            <a:ext cx="4515485" cy="1146175"/>
          </a:xfrm>
          <a:prstGeom prst="roundRect">
            <a:avLst/>
          </a:prstGeom>
          <a:gradFill>
            <a:gsLst>
              <a:gs pos="2000">
                <a:schemeClr val="accent1">
                  <a:lumMod val="5000"/>
                  <a:lumOff val="95000"/>
                  <a:alpha val="56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88000">
                <a:schemeClr val="accent4">
                  <a:lumMod val="40000"/>
                  <a:lumOff val="60000"/>
                </a:schemeClr>
              </a:gs>
            </a:gsLst>
            <a:lin ang="142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2191365" cy="127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35" y="6829425"/>
            <a:ext cx="12191365" cy="127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36855" y="333375"/>
            <a:ext cx="3534410" cy="1189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2400" b="1"/>
              <a:t>DESIGN INSTRUCTION</a:t>
            </a:r>
            <a:r>
              <a:rPr lang="zh-CN" altLang="en-US" sz="3200" b="1"/>
              <a:t/>
            </a:r>
            <a:br>
              <a:rPr lang="zh-CN" altLang="en-US" sz="3200" b="1"/>
            </a:br>
            <a:r>
              <a:rPr lang="zh-CN" altLang="en-US"/>
              <a:t>夏季校服效果图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398780" y="1034415"/>
            <a:ext cx="1041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4070985" y="606425"/>
            <a:ext cx="760285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/>
              <a:t>T H E</a:t>
            </a:r>
            <a:r>
              <a:rPr lang="en-US" altLang="zh-CN" sz="1000"/>
              <a:t>                                      </a:t>
            </a:r>
            <a:r>
              <a:rPr lang="zh-CN" altLang="en-US" sz="1000"/>
              <a:t> S C H O O L</a:t>
            </a:r>
            <a:r>
              <a:rPr lang="en-US" altLang="zh-CN" sz="1000"/>
              <a:t>         </a:t>
            </a:r>
            <a:r>
              <a:rPr lang="zh-CN" altLang="en-US" sz="1000"/>
              <a:t> </a:t>
            </a:r>
            <a:r>
              <a:rPr lang="en-US" altLang="zh-CN" sz="1000"/>
              <a:t>                                  </a:t>
            </a:r>
            <a:r>
              <a:rPr lang="zh-CN" altLang="en-US" sz="1000"/>
              <a:t>U N I F O R M</a:t>
            </a:r>
            <a:r>
              <a:rPr lang="en-US" altLang="zh-CN" sz="1000"/>
              <a:t>                                     </a:t>
            </a:r>
            <a:r>
              <a:rPr lang="zh-CN" altLang="en-US" sz="1000"/>
              <a:t> D E S I G N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98780" y="6476365"/>
            <a:ext cx="1136523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/>
              <a:t>T H E</a:t>
            </a:r>
            <a:r>
              <a:rPr lang="en-US" altLang="zh-CN" sz="1000"/>
              <a:t>                                                                 </a:t>
            </a:r>
            <a:r>
              <a:rPr lang="zh-CN" altLang="en-US" sz="1000"/>
              <a:t> S C H O O L</a:t>
            </a:r>
            <a:r>
              <a:rPr lang="en-US" altLang="zh-CN" sz="1000"/>
              <a:t>         </a:t>
            </a:r>
            <a:r>
              <a:rPr lang="zh-CN" altLang="en-US" sz="1000"/>
              <a:t> </a:t>
            </a:r>
            <a:r>
              <a:rPr lang="en-US" altLang="zh-CN" sz="1000"/>
              <a:t>                                                                </a:t>
            </a:r>
            <a:r>
              <a:rPr lang="zh-CN" altLang="en-US" sz="1000"/>
              <a:t>U N I F O R M</a:t>
            </a:r>
            <a:r>
              <a:rPr lang="en-US" altLang="zh-CN" sz="1000"/>
              <a:t>                                                                              </a:t>
            </a:r>
            <a:r>
              <a:rPr lang="zh-CN" altLang="en-US" sz="1000"/>
              <a:t> D E S I G N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7025640" y="3047365"/>
            <a:ext cx="4170680" cy="1045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/>
              <a:t>T</a:t>
            </a:r>
            <a:r>
              <a:rPr lang="zh-CN" altLang="en-US" sz="1600"/>
              <a:t>恤面料名称：</a:t>
            </a:r>
            <a:r>
              <a:rPr lang="en-US" altLang="zh-CN" sz="1600">
                <a:sym typeface="+mn-ea"/>
              </a:rPr>
              <a:t>32</a:t>
            </a:r>
            <a:r>
              <a:rPr lang="zh-CN" altLang="en-US" sz="1600">
                <a:sym typeface="+mn-ea"/>
              </a:rPr>
              <a:t>支纱</a:t>
            </a:r>
            <a:r>
              <a:rPr lang="zh-CN" altLang="en-US" sz="1600"/>
              <a:t>双珠地网眼     </a:t>
            </a:r>
          </a:p>
          <a:p>
            <a:pPr>
              <a:lnSpc>
                <a:spcPct val="150000"/>
              </a:lnSpc>
            </a:pPr>
            <a:r>
              <a:rPr lang="zh-CN" altLang="en-US" sz="1600"/>
              <a:t>面料规格：</a:t>
            </a:r>
            <a:r>
              <a:rPr lang="en-US" altLang="zh-CN" sz="1600"/>
              <a:t>210g  </a:t>
            </a:r>
            <a:r>
              <a:rPr lang="zh-CN" altLang="en-US" sz="1600"/>
              <a:t>6</a:t>
            </a:r>
            <a:r>
              <a:rPr lang="en-US" altLang="zh-CN" sz="1600"/>
              <a:t>0</a:t>
            </a:r>
            <a:r>
              <a:rPr lang="zh-CN" altLang="en-US" sz="1600"/>
              <a:t>%棉    </a:t>
            </a:r>
            <a:r>
              <a:rPr lang="en-US" altLang="zh-CN" sz="1600"/>
              <a:t>40</a:t>
            </a:r>
            <a:r>
              <a:rPr lang="zh-CN" altLang="en-US" sz="1600"/>
              <a:t>%聚酯纤维 </a:t>
            </a:r>
            <a:r>
              <a:rPr lang="zh-CN" altLang="en-US" sz="1400"/>
              <a:t> </a:t>
            </a:r>
          </a:p>
          <a:p>
            <a:endParaRPr lang="zh-CN" altLang="en-US" sz="1400"/>
          </a:p>
        </p:txBody>
      </p:sp>
      <p:cxnSp>
        <p:nvCxnSpPr>
          <p:cNvPr id="43" name="直接连接符 42"/>
          <p:cNvCxnSpPr/>
          <p:nvPr/>
        </p:nvCxnSpPr>
        <p:spPr>
          <a:xfrm>
            <a:off x="4069715" y="1091565"/>
            <a:ext cx="0" cy="5048250"/>
          </a:xfrm>
          <a:prstGeom prst="line">
            <a:avLst/>
          </a:prstGeom>
          <a:ln cmpd="dbl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7142479" y="4302125"/>
            <a:ext cx="3788375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ym typeface="+mn-ea"/>
              </a:rPr>
              <a:t>裤子面料名称：</a:t>
            </a:r>
            <a:r>
              <a:rPr lang="en-US" altLang="zh-CN" sz="1600" dirty="0">
                <a:sym typeface="+mn-ea"/>
              </a:rPr>
              <a:t>32</a:t>
            </a:r>
            <a:r>
              <a:rPr lang="zh-CN" altLang="en-US" sz="1600" dirty="0">
                <a:sym typeface="+mn-ea"/>
              </a:rPr>
              <a:t>支纱空气层     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ym typeface="+mn-ea"/>
              </a:rPr>
              <a:t>面料规格</a:t>
            </a:r>
            <a:r>
              <a:rPr lang="zh-CN" altLang="en-US" sz="1600" dirty="0" smtClean="0">
                <a:sym typeface="+mn-ea"/>
              </a:rPr>
              <a:t>：</a:t>
            </a:r>
            <a:r>
              <a:rPr lang="en-US" altLang="zh-CN" sz="1600" dirty="0" smtClean="0">
                <a:sym typeface="+mn-ea"/>
              </a:rPr>
              <a:t>240g 76</a:t>
            </a:r>
            <a:r>
              <a:rPr lang="en-US" altLang="zh-CN" sz="1600" dirty="0">
                <a:sym typeface="+mn-ea"/>
              </a:rPr>
              <a:t>%</a:t>
            </a:r>
            <a:r>
              <a:rPr lang="zh-CN" altLang="en-US" sz="1600" dirty="0">
                <a:sym typeface="+mn-ea"/>
              </a:rPr>
              <a:t>棉 </a:t>
            </a:r>
            <a:r>
              <a:rPr lang="zh-CN" altLang="en-US" sz="1600" dirty="0" smtClean="0">
                <a:sym typeface="+mn-ea"/>
              </a:rPr>
              <a:t>  </a:t>
            </a:r>
            <a:r>
              <a:rPr lang="en-US" altLang="zh-CN" sz="1600" dirty="0">
                <a:sym typeface="+mn-ea"/>
              </a:rPr>
              <a:t>24%</a:t>
            </a:r>
            <a:r>
              <a:rPr lang="zh-CN" altLang="en-US" sz="1600" dirty="0">
                <a:sym typeface="+mn-ea"/>
              </a:rPr>
              <a:t>聚酯纤维 </a:t>
            </a:r>
            <a:endParaRPr lang="zh-CN" altLang="en-US" sz="1600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44060" y="2917825"/>
            <a:ext cx="1454785" cy="21621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4465" y="2073275"/>
            <a:ext cx="3905250" cy="30587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44060" y="1346835"/>
            <a:ext cx="7129780" cy="126809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圆角矩形 30"/>
          <p:cNvSpPr/>
          <p:nvPr/>
        </p:nvSpPr>
        <p:spPr>
          <a:xfrm>
            <a:off x="6609080" y="4955540"/>
            <a:ext cx="4652645" cy="961390"/>
          </a:xfrm>
          <a:prstGeom prst="roundRect">
            <a:avLst/>
          </a:prstGeom>
          <a:gradFill>
            <a:gsLst>
              <a:gs pos="2000">
                <a:schemeClr val="accent1">
                  <a:lumMod val="5000"/>
                  <a:lumOff val="95000"/>
                  <a:alpha val="56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88000">
                <a:schemeClr val="accent4">
                  <a:lumMod val="40000"/>
                  <a:lumOff val="60000"/>
                </a:schemeClr>
              </a:gs>
            </a:gsLst>
            <a:lin ang="142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圆角矩形 28"/>
          <p:cNvSpPr/>
          <p:nvPr/>
        </p:nvSpPr>
        <p:spPr>
          <a:xfrm>
            <a:off x="6624320" y="3877945"/>
            <a:ext cx="4652645" cy="1003300"/>
          </a:xfrm>
          <a:prstGeom prst="roundRect">
            <a:avLst/>
          </a:prstGeom>
          <a:gradFill>
            <a:gsLst>
              <a:gs pos="2000">
                <a:schemeClr val="accent1">
                  <a:lumMod val="5000"/>
                  <a:lumOff val="95000"/>
                  <a:alpha val="56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88000">
                <a:schemeClr val="accent4">
                  <a:lumMod val="40000"/>
                  <a:lumOff val="60000"/>
                </a:schemeClr>
              </a:gs>
            </a:gsLst>
            <a:lin ang="142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圆角矩形 34"/>
          <p:cNvSpPr/>
          <p:nvPr/>
        </p:nvSpPr>
        <p:spPr>
          <a:xfrm>
            <a:off x="6624320" y="2444750"/>
            <a:ext cx="4652645" cy="1346200"/>
          </a:xfrm>
          <a:prstGeom prst="roundRect">
            <a:avLst/>
          </a:prstGeom>
          <a:gradFill>
            <a:gsLst>
              <a:gs pos="2000">
                <a:schemeClr val="accent1">
                  <a:lumMod val="5000"/>
                  <a:lumOff val="95000"/>
                  <a:alpha val="56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88000">
                <a:schemeClr val="accent4">
                  <a:lumMod val="40000"/>
                  <a:lumOff val="60000"/>
                </a:schemeClr>
              </a:gs>
            </a:gsLst>
            <a:lin ang="142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2191365" cy="127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35" y="6829425"/>
            <a:ext cx="12191365" cy="127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07315" y="38100"/>
            <a:ext cx="3534410" cy="1189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2400" b="1"/>
              <a:t>DESIGN INSTRUCTION</a:t>
            </a:r>
            <a:r>
              <a:rPr lang="zh-CN" altLang="en-US" sz="3200" b="1"/>
              <a:t/>
            </a:r>
            <a:br>
              <a:rPr lang="zh-CN" altLang="en-US" sz="3200" b="1"/>
            </a:br>
            <a:r>
              <a:rPr lang="zh-CN" altLang="en-US" b="1"/>
              <a:t>秋冬校服</a:t>
            </a:r>
            <a:r>
              <a:rPr lang="zh-CN" altLang="en-US"/>
              <a:t>效果图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255905" y="793750"/>
            <a:ext cx="1041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4118610" y="368300"/>
            <a:ext cx="760285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/>
              <a:t>T H E</a:t>
            </a:r>
            <a:r>
              <a:rPr lang="en-US" altLang="zh-CN" sz="1000"/>
              <a:t>                                      </a:t>
            </a:r>
            <a:r>
              <a:rPr lang="zh-CN" altLang="en-US" sz="1000"/>
              <a:t> S C H O O L</a:t>
            </a:r>
            <a:r>
              <a:rPr lang="en-US" altLang="zh-CN" sz="1000"/>
              <a:t>         </a:t>
            </a:r>
            <a:r>
              <a:rPr lang="zh-CN" altLang="en-US" sz="1000"/>
              <a:t> </a:t>
            </a:r>
            <a:r>
              <a:rPr lang="en-US" altLang="zh-CN" sz="1000"/>
              <a:t>                                  </a:t>
            </a:r>
            <a:r>
              <a:rPr lang="zh-CN" altLang="en-US" sz="1000"/>
              <a:t>U N I F O R M</a:t>
            </a:r>
            <a:r>
              <a:rPr lang="en-US" altLang="zh-CN" sz="1000"/>
              <a:t>                                     </a:t>
            </a:r>
            <a:r>
              <a:rPr lang="zh-CN" altLang="en-US" sz="1000"/>
              <a:t> D E S I G N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56235" y="6473190"/>
            <a:ext cx="1136523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/>
              <a:t>T H E</a:t>
            </a:r>
            <a:r>
              <a:rPr lang="en-US" altLang="zh-CN" sz="1000"/>
              <a:t>                                                                 </a:t>
            </a:r>
            <a:r>
              <a:rPr lang="zh-CN" altLang="en-US" sz="1000"/>
              <a:t> S C H O O L</a:t>
            </a:r>
            <a:r>
              <a:rPr lang="en-US" altLang="zh-CN" sz="1000"/>
              <a:t>         </a:t>
            </a:r>
            <a:r>
              <a:rPr lang="zh-CN" altLang="en-US" sz="1000"/>
              <a:t> </a:t>
            </a:r>
            <a:r>
              <a:rPr lang="en-US" altLang="zh-CN" sz="1000"/>
              <a:t>                                                                </a:t>
            </a:r>
            <a:r>
              <a:rPr lang="zh-CN" altLang="en-US" sz="1000"/>
              <a:t>U N I F O R M</a:t>
            </a:r>
            <a:r>
              <a:rPr lang="en-US" altLang="zh-CN" sz="1000"/>
              <a:t>                                                                              </a:t>
            </a:r>
            <a:r>
              <a:rPr lang="zh-CN" altLang="en-US" sz="1000"/>
              <a:t> D E S I G N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709410" y="2463165"/>
            <a:ext cx="5093900" cy="329320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外套材料介绍</a:t>
            </a: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面料名称：塔丝隆</a:t>
            </a: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面料规格：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228g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100%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锦纶</a:t>
            </a: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里料名称：大网眼</a:t>
            </a: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里料规格：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100%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聚酯纤维</a:t>
            </a:r>
          </a:p>
          <a:p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抓绒衣材料介绍</a:t>
            </a: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面料名称：摇粒绒</a:t>
            </a: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面料规格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300g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双刷双摇</a:t>
            </a:r>
          </a:p>
          <a:p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保暖裤材料料介绍</a:t>
            </a: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面料名称：欧粒绒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面料规格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400g 31%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棉 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65%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聚酯纤维   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%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氨纶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4391660" y="897255"/>
            <a:ext cx="0" cy="504825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36795" y="4239260"/>
            <a:ext cx="1087120" cy="170624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 cstate="print"/>
          <a:srcRect l="2928" t="15859" r="2928" b="16344"/>
          <a:stretch>
            <a:fillRect/>
          </a:stretch>
        </p:blipFill>
        <p:spPr>
          <a:xfrm>
            <a:off x="4773930" y="2441575"/>
            <a:ext cx="1162685" cy="14928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00575" y="793750"/>
            <a:ext cx="6883400" cy="13055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6235" y="1784350"/>
            <a:ext cx="3955415" cy="303085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436</Words>
  <Application>Microsoft Office PowerPoint</Application>
  <PresentationFormat>自定义</PresentationFormat>
  <Paragraphs>40</Paragraphs>
  <Slides>4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5" baseType="lpstr">
      <vt:lpstr>Office 主题​​</vt:lpstr>
      <vt:lpstr>幻灯片 1</vt:lpstr>
      <vt:lpstr>幻灯片 2</vt:lpstr>
      <vt:lpstr>幻灯片 3</vt:lpstr>
      <vt:lpstr>幻灯片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陈军</cp:lastModifiedBy>
  <cp:revision>211</cp:revision>
  <dcterms:created xsi:type="dcterms:W3CDTF">2019-06-19T02:08:00Z</dcterms:created>
  <dcterms:modified xsi:type="dcterms:W3CDTF">2021-07-31T02:40:57Z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2052-11.3.0.9228</vt:lpwstr>
  </property>
  <property fmtid="{D5CDD505-2E9C-101B-9397-08002B2CF9AE}" pid="3" name="ICV">
    <vt:lpwstr>B6C9C3B46DF5410897CAFAF160175C26</vt:lpwstr>
  </property>
  <property fmtid="{D5CDD505-2E9C-101B-9397-08002B2CF9AE}" pid="4" name="KSOSaveFontToCloudKey">
    <vt:lpwstr>0_btnclosed</vt:lpwstr>
  </property>
</Properties>
</file>